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35"/>
  </p:notesMasterIdLst>
  <p:handoutMasterIdLst>
    <p:handoutMasterId r:id="rId36"/>
  </p:handoutMasterIdLst>
  <p:sldIdLst>
    <p:sldId id="288" r:id="rId3"/>
    <p:sldId id="361" r:id="rId4"/>
    <p:sldId id="347" r:id="rId5"/>
    <p:sldId id="348" r:id="rId6"/>
    <p:sldId id="260" r:id="rId7"/>
    <p:sldId id="362" r:id="rId8"/>
    <p:sldId id="332" r:id="rId9"/>
    <p:sldId id="345" r:id="rId10"/>
    <p:sldId id="353" r:id="rId11"/>
    <p:sldId id="354" r:id="rId12"/>
    <p:sldId id="364" r:id="rId13"/>
    <p:sldId id="365" r:id="rId14"/>
    <p:sldId id="338" r:id="rId15"/>
    <p:sldId id="366" r:id="rId16"/>
    <p:sldId id="351" r:id="rId17"/>
    <p:sldId id="357" r:id="rId18"/>
    <p:sldId id="358" r:id="rId19"/>
    <p:sldId id="367" r:id="rId20"/>
    <p:sldId id="359" r:id="rId21"/>
    <p:sldId id="337" r:id="rId22"/>
    <p:sldId id="306" r:id="rId23"/>
    <p:sldId id="334" r:id="rId24"/>
    <p:sldId id="333" r:id="rId25"/>
    <p:sldId id="344" r:id="rId26"/>
    <p:sldId id="360" r:id="rId27"/>
    <p:sldId id="371" r:id="rId28"/>
    <p:sldId id="370" r:id="rId29"/>
    <p:sldId id="369" r:id="rId30"/>
    <p:sldId id="372" r:id="rId31"/>
    <p:sldId id="368" r:id="rId32"/>
    <p:sldId id="373" r:id="rId33"/>
    <p:sldId id="335" r:id="rId3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6896"/>
    <a:srgbClr val="FFFFFF"/>
    <a:srgbClr val="FF6600"/>
    <a:srgbClr val="D06C1A"/>
    <a:srgbClr val="E379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838" autoAdjust="0"/>
  </p:normalViewPr>
  <p:slideViewPr>
    <p:cSldViewPr>
      <p:cViewPr varScale="1">
        <p:scale>
          <a:sx n="94" d="100"/>
          <a:sy n="94" d="100"/>
        </p:scale>
        <p:origin x="148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6" d="100"/>
        <a:sy n="116" d="100"/>
      </p:scale>
      <p:origin x="0" y="-29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3981650-8DFF-41D3-BB07-2248EF414A5A}" type="datetimeFigureOut">
              <a:rPr lang="en-US" smtClean="0"/>
              <a:t>8/29/2017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3279A71-8DDA-48DF-BBAE-AF16DF6D84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7712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DBE11D7-28EA-1F4E-904A-A07D51BE35DC}" type="datetimeFigureOut">
              <a:rPr lang="en-US" smtClean="0"/>
              <a:t>8/29/2017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BDFD7F9-06C7-4145-9058-94BB3837CF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933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things to think about and why it is important to link nutrition education to food pantries</a:t>
            </a:r>
            <a:r>
              <a:rPr lang="en-US" baseline="0" dirty="0"/>
              <a:t> and clients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FD7F9-06C7-4145-9058-94BB3837CFC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022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Shared at a Food Providers meeting.  Raise your</a:t>
            </a:r>
            <a:r>
              <a:rPr lang="en-US" baseline="0" dirty="0"/>
              <a:t> hand if seen it.  Asks you questions like 1) most common F&amp;V </a:t>
            </a:r>
            <a:r>
              <a:rPr lang="en-US" baseline="0" dirty="0" err="1"/>
              <a:t>dist</a:t>
            </a:r>
            <a:r>
              <a:rPr lang="en-US" baseline="0" dirty="0"/>
              <a:t>, 2) How often healthy and unhealthy foods </a:t>
            </a:r>
            <a:r>
              <a:rPr lang="en-US" baseline="0"/>
              <a:t>dist </a:t>
            </a:r>
            <a:r>
              <a:rPr lang="en-US" baseline="0" dirty="0"/>
              <a:t>…… Let me know if you want a copy – go to booth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FD7F9-06C7-4145-9058-94BB3837CFC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597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Help determine what foods are healthy.  What does “healthy” mean?  Feeding America</a:t>
            </a:r>
            <a:r>
              <a:rPr lang="en-US" baseline="0" dirty="0"/>
              <a:t> has detailed “Foods to Encourage”.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FD7F9-06C7-4145-9058-94BB3837CFC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086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</a:t>
            </a:r>
            <a:r>
              <a:rPr lang="en-US" baseline="0" dirty="0"/>
              <a:t> booth; also HCA sample policy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FD7F9-06C7-4145-9058-94BB3837CFC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040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booth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FD7F9-06C7-4145-9058-94BB3837CFC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971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Based on Feeding America’s Foods to Encourage &amp; Second Harvest Most Needed Items list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FD7F9-06C7-4145-9058-94BB3837CFC7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845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finalLogo-max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49363"/>
            <a:ext cx="17526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2" descr="wave - top - green,blu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28"/>
          <a:stretch>
            <a:fillRect/>
          </a:stretch>
        </p:blipFill>
        <p:spPr bwMode="auto">
          <a:xfrm>
            <a:off x="0" y="0"/>
            <a:ext cx="91440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76600" y="1447800"/>
            <a:ext cx="5334000" cy="1676400"/>
          </a:xfrm>
        </p:spPr>
        <p:txBody>
          <a:bodyPr anchor="b"/>
          <a:lstStyle>
            <a:lvl1pPr>
              <a:defRPr sz="4800">
                <a:solidFill>
                  <a:srgbClr val="D06C1A"/>
                </a:solidFill>
              </a:defRPr>
            </a:lvl1pPr>
          </a:lstStyle>
          <a:p>
            <a:pPr lvl="0"/>
            <a:r>
              <a:rPr lang="en-US" noProof="0"/>
              <a:t>Click Here to Add Title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76600" y="3124200"/>
            <a:ext cx="5334000" cy="10668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276600" y="6248400"/>
            <a:ext cx="4419600" cy="45720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48600" y="6248400"/>
            <a:ext cx="609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A5A8CC-849D-43DC-BBBF-D69E558869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241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BD2EC-A33E-4750-8DE3-25635FFCB2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37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62700" y="228600"/>
            <a:ext cx="17907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228600"/>
            <a:ext cx="52197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38BFD-4865-483B-9796-059A50FB06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114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F2B61-7E43-4138-9EFF-08F722507F8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736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finalLogo-max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49363"/>
            <a:ext cx="17526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2" descr="wave - top - green,blu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28"/>
          <a:stretch>
            <a:fillRect/>
          </a:stretch>
        </p:blipFill>
        <p:spPr bwMode="auto">
          <a:xfrm>
            <a:off x="0" y="0"/>
            <a:ext cx="91440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76600" y="1447800"/>
            <a:ext cx="5334000" cy="1676400"/>
          </a:xfrm>
        </p:spPr>
        <p:txBody>
          <a:bodyPr anchor="b"/>
          <a:lstStyle>
            <a:lvl1pPr>
              <a:defRPr sz="4800">
                <a:solidFill>
                  <a:srgbClr val="D06C1A"/>
                </a:solidFill>
              </a:defRPr>
            </a:lvl1pPr>
          </a:lstStyle>
          <a:p>
            <a:pPr lvl="0"/>
            <a:r>
              <a:rPr lang="en-US" noProof="0"/>
              <a:t>Click Here to Add Title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76600" y="3124200"/>
            <a:ext cx="5334000" cy="10668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276600" y="6248400"/>
            <a:ext cx="4419600" cy="45720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48600" y="6248400"/>
            <a:ext cx="609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A5A8CC-849D-43DC-BBBF-D69E558869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241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FDF66D-3110-4929-BB28-F50EEA383A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4260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BA269-DEEE-4765-B754-07A6AE0885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5441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524000"/>
            <a:ext cx="35052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5052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23A78-67AE-4240-9446-1ED931A812F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5403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AAD714-01F9-4875-B1B9-639BC3D52D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8247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78553-A7DB-4103-BAB0-68B4995F3D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8431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20054C-28B2-4D86-8105-D4105A816A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027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FDF66D-3110-4929-BB28-F50EEA383A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4260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DF27F-CDF3-424D-9F99-1A1FCF8155F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5741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963EA-E076-4934-9B7B-4555C3A7F8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0213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BD2EC-A33E-4750-8DE3-25635FFCB2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377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62700" y="228600"/>
            <a:ext cx="17907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228600"/>
            <a:ext cx="52197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38BFD-4865-483B-9796-059A50FB06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1149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F2B61-7E43-4138-9EFF-08F722507F8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736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BA269-DEEE-4765-B754-07A6AE0885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544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524000"/>
            <a:ext cx="35052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5052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23A78-67AE-4240-9446-1ED931A812F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540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AAD714-01F9-4875-B1B9-639BC3D52D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824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78553-A7DB-4103-BAB0-68B4995F3D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843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20054C-28B2-4D86-8105-D4105A816A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027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DF27F-CDF3-424D-9F99-1A1FCF8155F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574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963EA-E076-4934-9B7B-4555C3A7F8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021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7" descr="wave - top - green,blue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52"/>
          <a:stretch>
            <a:fillRect/>
          </a:stretch>
        </p:blipFill>
        <p:spPr bwMode="auto">
          <a:xfrm>
            <a:off x="0" y="0"/>
            <a:ext cx="9144000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228600"/>
            <a:ext cx="716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524000"/>
            <a:ext cx="7162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0600" y="61722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172200"/>
            <a:ext cx="2895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172200"/>
            <a:ext cx="175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1pPr>
          </a:lstStyle>
          <a:p>
            <a:pPr>
              <a:defRPr/>
            </a:pPr>
            <a:fld id="{4EE0A1D7-417D-4EE4-8FA2-832D4F6C95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680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FFFFFF"/>
          </a:solidFill>
          <a:latin typeface="Tahoma" pitchFamily="34" charset="0"/>
          <a:ea typeface="ＭＳ Ｐゴシック" pitchFamily="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FFFFFF"/>
          </a:solidFill>
          <a:latin typeface="Tahoma" pitchFamily="34" charset="0"/>
          <a:ea typeface="ＭＳ Ｐゴシック" pitchFamily="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FFFFFF"/>
          </a:solidFill>
          <a:latin typeface="Tahoma" pitchFamily="34" charset="0"/>
          <a:ea typeface="ＭＳ Ｐゴシック" pitchFamily="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FFFFFF"/>
          </a:solidFill>
          <a:latin typeface="Tahoma" pitchFamily="34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rgbClr val="FFFFFF"/>
          </a:solidFill>
          <a:latin typeface="Tahoma" pitchFamily="34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rgbClr val="FFFFFF"/>
          </a:solidFill>
          <a:latin typeface="Tahoma" pitchFamily="34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rgbClr val="FFFFFF"/>
          </a:solidFill>
          <a:latin typeface="Tahoma" pitchFamily="34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rgbClr val="FFFFFF"/>
          </a:solidFill>
          <a:latin typeface="Tahoma" pitchFamily="34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700" b="1">
          <a:solidFill>
            <a:srgbClr val="00689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 b="1">
          <a:solidFill>
            <a:srgbClr val="006896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300" b="1">
          <a:solidFill>
            <a:srgbClr val="006896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100" b="1">
          <a:solidFill>
            <a:srgbClr val="006896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900" b="1">
          <a:solidFill>
            <a:srgbClr val="006896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900" b="1">
          <a:solidFill>
            <a:srgbClr val="006896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900" b="1">
          <a:solidFill>
            <a:srgbClr val="006896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900" b="1">
          <a:solidFill>
            <a:srgbClr val="006896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900" b="1">
          <a:solidFill>
            <a:srgbClr val="006896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7" descr="wave - top - green,blue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52"/>
          <a:stretch>
            <a:fillRect/>
          </a:stretch>
        </p:blipFill>
        <p:spPr bwMode="auto">
          <a:xfrm>
            <a:off x="0" y="0"/>
            <a:ext cx="9144000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228600"/>
            <a:ext cx="716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524000"/>
            <a:ext cx="7162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0600" y="61722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172200"/>
            <a:ext cx="2895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172200"/>
            <a:ext cx="175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1pPr>
          </a:lstStyle>
          <a:p>
            <a:pPr>
              <a:defRPr/>
            </a:pPr>
            <a:fld id="{4EE0A1D7-417D-4EE4-8FA2-832D4F6C95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680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FFFFFF"/>
          </a:solidFill>
          <a:latin typeface="Tahoma" pitchFamily="34" charset="0"/>
          <a:ea typeface="ＭＳ Ｐゴシック" pitchFamily="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FFFFFF"/>
          </a:solidFill>
          <a:latin typeface="Tahoma" pitchFamily="34" charset="0"/>
          <a:ea typeface="ＭＳ Ｐゴシック" pitchFamily="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FFFFFF"/>
          </a:solidFill>
          <a:latin typeface="Tahoma" pitchFamily="34" charset="0"/>
          <a:ea typeface="ＭＳ Ｐゴシック" pitchFamily="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FFFFFF"/>
          </a:solidFill>
          <a:latin typeface="Tahoma" pitchFamily="34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rgbClr val="FFFFFF"/>
          </a:solidFill>
          <a:latin typeface="Tahoma" pitchFamily="34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rgbClr val="FFFFFF"/>
          </a:solidFill>
          <a:latin typeface="Tahoma" pitchFamily="34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rgbClr val="FFFFFF"/>
          </a:solidFill>
          <a:latin typeface="Tahoma" pitchFamily="34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rgbClr val="FFFFFF"/>
          </a:solidFill>
          <a:latin typeface="Tahoma" pitchFamily="34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700" b="1">
          <a:solidFill>
            <a:srgbClr val="00689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 b="1">
          <a:solidFill>
            <a:srgbClr val="006896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300" b="1">
          <a:solidFill>
            <a:srgbClr val="006896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100" b="1">
          <a:solidFill>
            <a:srgbClr val="006896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900" b="1">
          <a:solidFill>
            <a:srgbClr val="006896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900" b="1">
          <a:solidFill>
            <a:srgbClr val="006896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900" b="1">
          <a:solidFill>
            <a:srgbClr val="006896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900" b="1">
          <a:solidFill>
            <a:srgbClr val="006896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900" b="1">
          <a:solidFill>
            <a:srgbClr val="006896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cachampionsforchange.net/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cid:76296a42-da2b-46a6-8d10-4428785547d8@namprd12.prod.outlook.com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cid:6d4caa8f-e984-4b3b-83db-76427da5798d@namprd12.prod.outlook.com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5" Type="http://schemas.openxmlformats.org/officeDocument/2006/relationships/image" Target="cid:IMG_66571.jpg" TargetMode="External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cid:d4831304-3aa5-4ae7-ad44-9b5aa60b4077@namprd12.prod.outlook.com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openxmlformats.org/officeDocument/2006/relationships/image" Target="cid:00b897d2-21f3-4d30-b26c-3c236873e4fa@namprd12.prod.outlook.com" TargetMode="Externa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Tahoma" charset="0"/>
              <a:ea typeface="MS PGothic" charset="0"/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629024" y="2209800"/>
            <a:ext cx="5357327" cy="33528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sz="4000" dirty="0">
                <a:solidFill>
                  <a:srgbClr val="E37921"/>
                </a:solidFill>
                <a:latin typeface="Arial" charset="0"/>
                <a:ea typeface="MS PGothic" charset="0"/>
              </a:rPr>
              <a:t>Food Pantries: Helping Families </a:t>
            </a:r>
          </a:p>
          <a:p>
            <a:pPr marL="0" indent="0" algn="ctr">
              <a:spcBef>
                <a:spcPts val="0"/>
              </a:spcBef>
              <a:buFontTx/>
              <a:buNone/>
            </a:pPr>
            <a:r>
              <a:rPr lang="en-US" sz="4000" dirty="0">
                <a:solidFill>
                  <a:srgbClr val="E37921"/>
                </a:solidFill>
                <a:latin typeface="Arial" charset="0"/>
                <a:ea typeface="MS PGothic" charset="0"/>
              </a:rPr>
              <a:t>Eat Healthier</a:t>
            </a:r>
          </a:p>
          <a:p>
            <a:pPr marL="0" indent="0" algn="ctr">
              <a:buFontTx/>
              <a:buNone/>
            </a:pPr>
            <a:endParaRPr lang="en-US" sz="2000" dirty="0">
              <a:solidFill>
                <a:srgbClr val="2A1A04"/>
              </a:solidFill>
              <a:latin typeface="Arial" charset="0"/>
              <a:ea typeface="MS PGothic" charset="0"/>
            </a:endParaRPr>
          </a:p>
          <a:p>
            <a:pPr marL="0" indent="0" algn="ctr">
              <a:buFontTx/>
              <a:buNone/>
            </a:pPr>
            <a:r>
              <a:rPr lang="en-US" sz="2000" dirty="0">
                <a:solidFill>
                  <a:srgbClr val="2A1A04"/>
                </a:solidFill>
                <a:latin typeface="Arial" charset="0"/>
                <a:ea typeface="MS PGothic" charset="0"/>
              </a:rPr>
              <a:t>Gina Osborne, RD</a:t>
            </a:r>
          </a:p>
          <a:p>
            <a:pPr marL="0" indent="0" algn="ctr">
              <a:buFontTx/>
              <a:buNone/>
            </a:pPr>
            <a:r>
              <a:rPr lang="en-US" sz="1400" dirty="0">
                <a:solidFill>
                  <a:srgbClr val="2A1A04"/>
                </a:solidFill>
                <a:latin typeface="Arial" charset="0"/>
                <a:ea typeface="MS PGothic" charset="0"/>
              </a:rPr>
              <a:t>Nutrition Education &amp; Obesity Prevention (NEOP)</a:t>
            </a:r>
          </a:p>
          <a:p>
            <a:pPr marL="0" indent="0" algn="ctr">
              <a:buFontTx/>
              <a:buNone/>
            </a:pPr>
            <a:r>
              <a:rPr lang="en-US" sz="1800">
                <a:solidFill>
                  <a:srgbClr val="2A1A04"/>
                </a:solidFill>
                <a:latin typeface="Arial" charset="0"/>
                <a:ea typeface="MS PGothic" charset="0"/>
              </a:rPr>
              <a:t>September </a:t>
            </a:r>
            <a:r>
              <a:rPr lang="en-US" sz="1800" dirty="0">
                <a:solidFill>
                  <a:srgbClr val="2A1A04"/>
                </a:solidFill>
                <a:latin typeface="Arial" charset="0"/>
                <a:ea typeface="MS PGothic" charset="0"/>
              </a:rPr>
              <a:t>5, 2017</a:t>
            </a:r>
            <a:endParaRPr lang="en-US" sz="1800" dirty="0">
              <a:latin typeface="Arial" charset="0"/>
              <a:ea typeface="MS PGothic" charset="0"/>
            </a:endParaRPr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609600" y="5562600"/>
            <a:ext cx="7696200" cy="91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600" b="0" baseline="-25000" dirty="0">
                <a:solidFill>
                  <a:srgbClr val="0087C4"/>
                </a:solidFill>
              </a:rPr>
              <a:t>This material was produced by the California Department of Public Health</a:t>
            </a:r>
            <a:r>
              <a:rPr lang="ja-JP" altLang="en-US" sz="1600" b="0" baseline="-25000" dirty="0">
                <a:solidFill>
                  <a:srgbClr val="0087C4"/>
                </a:solidFill>
              </a:rPr>
              <a:t>’</a:t>
            </a:r>
            <a:r>
              <a:rPr lang="en-US" altLang="ja-JP" sz="1600" b="0" baseline="-25000" dirty="0">
                <a:solidFill>
                  <a:srgbClr val="0087C4"/>
                </a:solidFill>
              </a:rPr>
              <a:t>s Nutrition Education and Obesity Prevention Branch with funding from the USDA Supplemental Nutrition </a:t>
            </a:r>
            <a:r>
              <a:rPr lang="en-US" altLang="ja-JP" sz="1600" baseline="-25000" dirty="0">
                <a:solidFill>
                  <a:srgbClr val="0087C4"/>
                </a:solidFill>
              </a:rPr>
              <a:t>Assistance Program - </a:t>
            </a:r>
            <a:r>
              <a:rPr lang="en-US" altLang="ja-JP" sz="1600" b="0" baseline="-25000" dirty="0">
                <a:solidFill>
                  <a:srgbClr val="0087C4"/>
                </a:solidFill>
              </a:rPr>
              <a:t>SNAP, known in California as CalFresh. These institutions are equal opportunity providers and employers. </a:t>
            </a:r>
            <a:r>
              <a:rPr lang="en-US" altLang="ja-JP" sz="1600" b="0" baseline="-25000" dirty="0" err="1">
                <a:solidFill>
                  <a:srgbClr val="0087C4"/>
                </a:solidFill>
              </a:rPr>
              <a:t>CalFresh</a:t>
            </a:r>
            <a:r>
              <a:rPr lang="en-US" altLang="ja-JP" sz="1600" b="0" baseline="-25000" dirty="0">
                <a:solidFill>
                  <a:srgbClr val="0087C4"/>
                </a:solidFill>
              </a:rPr>
              <a:t> provides assistance to low-income households and can help buy nutritious foods for better health. For CalFresh information, call 1-877-847-3663.</a:t>
            </a:r>
          </a:p>
          <a:p>
            <a:pPr algn="ctr" eaLnBrk="1" hangingPunct="1"/>
            <a:r>
              <a:rPr lang="en-US" altLang="ja-JP" sz="1600" b="0" baseline="-25000" dirty="0">
                <a:solidFill>
                  <a:srgbClr val="0087C4"/>
                </a:solidFill>
              </a:rPr>
              <a:t>For important nutrition information, visit </a:t>
            </a:r>
            <a:r>
              <a:rPr lang="en-US" altLang="ja-JP" sz="1600" b="0" baseline="-25000" dirty="0">
                <a:solidFill>
                  <a:srgbClr val="0087C4"/>
                </a:solidFill>
                <a:hlinkClick r:id="rId2"/>
              </a:rPr>
              <a:t>www.CaChampionsForChange.net</a:t>
            </a:r>
            <a:r>
              <a:rPr lang="en-US" altLang="ja-JP" sz="1600" b="0" baseline="-25000" dirty="0">
                <a:solidFill>
                  <a:srgbClr val="0087C4"/>
                </a:solidFill>
              </a:rPr>
              <a:t>.</a:t>
            </a:r>
            <a:endParaRPr lang="en-US" sz="1600" b="0" baseline="-25000" dirty="0">
              <a:solidFill>
                <a:srgbClr val="0087C4"/>
              </a:solidFill>
            </a:endParaRPr>
          </a:p>
        </p:txBody>
      </p:sp>
      <p:pic>
        <p:nvPicPr>
          <p:cNvPr id="512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3" y="2133600"/>
            <a:ext cx="2982912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5758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Donated?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286000"/>
            <a:ext cx="2942253" cy="1676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>
                <a:solidFill>
                  <a:srgbClr val="000000"/>
                </a:solidFill>
              </a:rPr>
              <a:t>Sample Policy: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rgbClr val="000000"/>
                </a:solidFill>
              </a:rPr>
              <a:t>Healthy Food 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rgbClr val="000000"/>
                </a:solidFill>
              </a:rPr>
              <a:t>Donations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447800"/>
            <a:ext cx="4038600" cy="521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27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Handouts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09800"/>
            <a:ext cx="3505200" cy="2743200"/>
          </a:xfrm>
        </p:spPr>
        <p:txBody>
          <a:bodyPr/>
          <a:lstStyle/>
          <a:p>
            <a:r>
              <a:rPr lang="en-US" dirty="0"/>
              <a:t>Variety of topics</a:t>
            </a:r>
          </a:p>
          <a:p>
            <a:r>
              <a:rPr lang="en-US" dirty="0"/>
              <a:t>Based on client interests</a:t>
            </a:r>
          </a:p>
          <a:p>
            <a:r>
              <a:rPr lang="en-US" dirty="0"/>
              <a:t>Healthier ways to use foods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1436816"/>
            <a:ext cx="3962400" cy="511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376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Recipes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2073260"/>
            <a:ext cx="3886200" cy="2574940"/>
          </a:xfrm>
        </p:spPr>
        <p:txBody>
          <a:bodyPr/>
          <a:lstStyle/>
          <a:p>
            <a:pPr marL="0" indent="0">
              <a:buNone/>
            </a:pPr>
            <a:r>
              <a:rPr lang="en-US" sz="2700" dirty="0"/>
              <a:t>Featuring foods provided by the programs</a:t>
            </a:r>
          </a:p>
          <a:p>
            <a:pPr marL="0" indent="0">
              <a:buNone/>
            </a:pPr>
            <a:r>
              <a:rPr lang="en-US" sz="1200" dirty="0"/>
              <a:t> </a:t>
            </a:r>
            <a:endParaRPr lang="en-US" dirty="0"/>
          </a:p>
          <a:p>
            <a:pPr marL="0" indent="0">
              <a:buNone/>
            </a:pPr>
            <a:r>
              <a:rPr lang="en-US" sz="2700" dirty="0"/>
              <a:t>EFAP, Senior Grocery &amp; School Pantry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036663" y="1828800"/>
            <a:ext cx="492528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3502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Recipes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7992533" cy="4495800"/>
          </a:xfrm>
        </p:spPr>
      </p:pic>
      <p:sp>
        <p:nvSpPr>
          <p:cNvPr id="5" name="TextBox 4"/>
          <p:cNvSpPr txBox="1"/>
          <p:nvPr/>
        </p:nvSpPr>
        <p:spPr>
          <a:xfrm>
            <a:off x="152400" y="6096000"/>
            <a:ext cx="86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The VCC/Gary Center, La Habra; Champion Oscar compiled recipes into a booklet.</a:t>
            </a:r>
          </a:p>
        </p:txBody>
      </p:sp>
    </p:spTree>
    <p:extLst>
      <p:ext uri="{BB962C8B-B14F-4D97-AF65-F5344CB8AC3E}">
        <p14:creationId xmlns:p14="http://schemas.microsoft.com/office/powerpoint/2010/main" val="71566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Food Demos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3124200" cy="2362200"/>
          </a:xfrm>
        </p:spPr>
        <p:txBody>
          <a:bodyPr/>
          <a:lstStyle/>
          <a:p>
            <a:r>
              <a:rPr lang="en-US" dirty="0"/>
              <a:t>Help use foods in pantries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dirty="0"/>
              <a:t>Demo recipes provided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494836"/>
            <a:ext cx="3995316" cy="2996487"/>
          </a:xfrm>
          <a:prstGeom prst="rect">
            <a:avLst/>
          </a:prstGeom>
        </p:spPr>
      </p:pic>
      <p:pic>
        <p:nvPicPr>
          <p:cNvPr id="5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150" y="1447800"/>
            <a:ext cx="2905031" cy="3886200"/>
          </a:xfrm>
        </p:spPr>
      </p:pic>
    </p:spTree>
    <p:extLst>
      <p:ext uri="{BB962C8B-B14F-4D97-AF65-F5344CB8AC3E}">
        <p14:creationId xmlns:p14="http://schemas.microsoft.com/office/powerpoint/2010/main" val="1695837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Food Demos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u="sng" dirty="0"/>
              <a:t>Watermelon Radishes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2292350"/>
            <a:ext cx="4040188" cy="2276652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u="sng" dirty="0"/>
              <a:t>Make a Salad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2297863"/>
            <a:ext cx="4041775" cy="227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293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Classes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28800"/>
            <a:ext cx="4191000" cy="2971800"/>
          </a:xfrm>
        </p:spPr>
        <p:txBody>
          <a:bodyPr/>
          <a:lstStyle/>
          <a:p>
            <a:r>
              <a:rPr lang="en-US" dirty="0"/>
              <a:t>Series of classes or single classes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dirty="0"/>
              <a:t>Youth &amp; adults</a:t>
            </a:r>
          </a:p>
          <a:p>
            <a:pPr marL="0" indent="0">
              <a:buNone/>
            </a:pPr>
            <a:endParaRPr lang="en-US" sz="1400" dirty="0"/>
          </a:p>
          <a:p>
            <a:r>
              <a:rPr lang="en-US" dirty="0"/>
              <a:t>National Nutrition Month Cards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6400" y="1447800"/>
            <a:ext cx="2819400" cy="5012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7764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Booths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095500"/>
            <a:ext cx="3352800" cy="68579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Various topics</a:t>
            </a:r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3399" y="1676399"/>
            <a:ext cx="4398676" cy="247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" y="3886200"/>
            <a:ext cx="4190999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5562600" y="4114800"/>
            <a:ext cx="2667000" cy="34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700" b="1">
                <a:solidFill>
                  <a:srgbClr val="00689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 b="1">
                <a:solidFill>
                  <a:srgbClr val="006896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300" b="1">
                <a:solidFill>
                  <a:srgbClr val="006896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 b="1">
                <a:solidFill>
                  <a:srgbClr val="006896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 b="1">
                <a:solidFill>
                  <a:srgbClr val="006896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 b="1">
                <a:solidFill>
                  <a:srgbClr val="006896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 b="1">
                <a:solidFill>
                  <a:srgbClr val="006896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 b="1">
                <a:solidFill>
                  <a:srgbClr val="006896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 b="1">
                <a:solidFill>
                  <a:srgbClr val="006896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en-US" sz="2000" kern="0" dirty="0">
                <a:solidFill>
                  <a:srgbClr val="000000"/>
                </a:solidFill>
              </a:rPr>
              <a:t>Rethink Your Drink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343400" y="5620916"/>
            <a:ext cx="2667000" cy="34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700" b="1">
                <a:solidFill>
                  <a:srgbClr val="00689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 b="1">
                <a:solidFill>
                  <a:srgbClr val="006896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300" b="1">
                <a:solidFill>
                  <a:srgbClr val="006896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 b="1">
                <a:solidFill>
                  <a:srgbClr val="006896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 b="1">
                <a:solidFill>
                  <a:srgbClr val="006896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 b="1">
                <a:solidFill>
                  <a:srgbClr val="006896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 b="1">
                <a:solidFill>
                  <a:srgbClr val="006896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 b="1">
                <a:solidFill>
                  <a:srgbClr val="006896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 b="1">
                <a:solidFill>
                  <a:srgbClr val="006896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en-US" sz="2000" kern="0" dirty="0">
                <a:solidFill>
                  <a:srgbClr val="000000"/>
                </a:solidFill>
              </a:rPr>
              <a:t>Whole Grains</a:t>
            </a:r>
          </a:p>
        </p:txBody>
      </p:sp>
    </p:spTree>
    <p:extLst>
      <p:ext uri="{BB962C8B-B14F-4D97-AF65-F5344CB8AC3E}">
        <p14:creationId xmlns:p14="http://schemas.microsoft.com/office/powerpoint/2010/main" val="40899617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Evaluation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524000"/>
            <a:ext cx="4038600" cy="5214776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199" y="1524000"/>
            <a:ext cx="4038601" cy="521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4207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6604" y="1905000"/>
            <a:ext cx="7162800" cy="1524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/>
              <a:t>Policy Systems &amp; </a:t>
            </a:r>
          </a:p>
          <a:p>
            <a:pPr marL="0" indent="0" algn="ctr">
              <a:buNone/>
            </a:pPr>
            <a:r>
              <a:rPr lang="en-US" sz="3600" dirty="0"/>
              <a:t>Environmental Changes</a:t>
            </a:r>
          </a:p>
        </p:txBody>
      </p:sp>
    </p:spTree>
    <p:extLst>
      <p:ext uri="{BB962C8B-B14F-4D97-AF65-F5344CB8AC3E}">
        <p14:creationId xmlns:p14="http://schemas.microsoft.com/office/powerpoint/2010/main" val="3924899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families need?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8229600" cy="4572000"/>
          </a:xfrm>
        </p:spPr>
        <p:txBody>
          <a:bodyPr/>
          <a:lstStyle/>
          <a:p>
            <a:r>
              <a:rPr lang="en-US" dirty="0"/>
              <a:t>Quantity of food </a:t>
            </a:r>
          </a:p>
          <a:p>
            <a:r>
              <a:rPr lang="en-US" dirty="0"/>
              <a:t>Quality of food 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>
                <a:solidFill>
                  <a:srgbClr val="000000"/>
                </a:solidFill>
              </a:rPr>
              <a:t>Nutrition needs – Do you think families:</a:t>
            </a:r>
          </a:p>
          <a:p>
            <a:pPr lvl="2"/>
            <a:r>
              <a:rPr lang="en-US" dirty="0"/>
              <a:t>Might have diabetes, be pregnant, have high blood pressure, high cholesterol, other?</a:t>
            </a:r>
          </a:p>
          <a:p>
            <a:pPr lvl="2"/>
            <a:r>
              <a:rPr lang="en-US" dirty="0"/>
              <a:t>Need more soda, candy, ramen noodles &amp; cranberry sauce?</a:t>
            </a:r>
          </a:p>
          <a:p>
            <a:pPr lvl="2"/>
            <a:r>
              <a:rPr lang="en-US" dirty="0"/>
              <a:t>Need more F&amp;V, whole grains &amp; foods lower in sugar, salt &amp; fat?</a:t>
            </a:r>
          </a:p>
        </p:txBody>
      </p:sp>
    </p:spTree>
    <p:extLst>
      <p:ext uri="{BB962C8B-B14F-4D97-AF65-F5344CB8AC3E}">
        <p14:creationId xmlns:p14="http://schemas.microsoft.com/office/powerpoint/2010/main" val="6265476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Swimming &amp; Pools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3886200" cy="45720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Learn to swim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dirty="0">
                <a:solidFill>
                  <a:srgbClr val="FF6600"/>
                </a:solidFill>
              </a:rPr>
              <a:t>(education)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029200" y="1524000"/>
            <a:ext cx="3505200" cy="45720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Place to swim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dirty="0">
                <a:solidFill>
                  <a:srgbClr val="FF6600"/>
                </a:solidFill>
              </a:rPr>
              <a:t>(PSE)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399388"/>
            <a:ext cx="3886200" cy="2706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310" y="2395095"/>
            <a:ext cx="3694090" cy="27103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01003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 charset="0"/>
                <a:ea typeface="MS PGothic" charset="0"/>
              </a:rPr>
              <a:t>What is a PSE?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647700" y="1828800"/>
            <a:ext cx="7848600" cy="43434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u="sng" dirty="0">
                <a:solidFill>
                  <a:srgbClr val="000000"/>
                </a:solidFill>
                <a:latin typeface="Arial" charset="0"/>
                <a:ea typeface="MS PGothic" charset="0"/>
              </a:rPr>
              <a:t>Policy</a:t>
            </a:r>
            <a:r>
              <a:rPr lang="en-US" dirty="0">
                <a:latin typeface="Arial" charset="0"/>
                <a:ea typeface="MS PGothic" charset="0"/>
              </a:rPr>
              <a:t> </a:t>
            </a:r>
            <a:r>
              <a:rPr lang="en-US" sz="2400" dirty="0">
                <a:latin typeface="Arial" charset="0"/>
                <a:ea typeface="MS PGothic" charset="0"/>
              </a:rPr>
              <a:t>– </a:t>
            </a:r>
            <a:r>
              <a:rPr lang="en-US" sz="2400" u="sng" dirty="0">
                <a:solidFill>
                  <a:srgbClr val="DB721B"/>
                </a:solidFill>
                <a:latin typeface="Arial" charset="0"/>
                <a:ea typeface="MS PGothic" charset="0"/>
              </a:rPr>
              <a:t>written</a:t>
            </a:r>
            <a:r>
              <a:rPr lang="en-US" sz="2400" b="0" dirty="0">
                <a:solidFill>
                  <a:srgbClr val="DB721B"/>
                </a:solidFill>
                <a:latin typeface="Arial" charset="0"/>
                <a:ea typeface="MS PGothic" charset="0"/>
              </a:rPr>
              <a:t> </a:t>
            </a:r>
            <a:r>
              <a:rPr lang="en-US" sz="2400" b="0" dirty="0">
                <a:latin typeface="Arial" charset="0"/>
                <a:ea typeface="MS PGothic" charset="0"/>
              </a:rPr>
              <a:t>statement of an organization’s position, decision or course of action</a:t>
            </a:r>
          </a:p>
          <a:p>
            <a:pPr marL="0" indent="0">
              <a:buFontTx/>
              <a:buNone/>
            </a:pPr>
            <a:endParaRPr lang="en-US" sz="1600" b="0" dirty="0">
              <a:latin typeface="Arial" charset="0"/>
              <a:ea typeface="MS PGothic" charset="0"/>
            </a:endParaRPr>
          </a:p>
          <a:p>
            <a:pPr marL="0" indent="0">
              <a:buFontTx/>
              <a:buNone/>
            </a:pPr>
            <a:r>
              <a:rPr lang="en-US" u="sng" dirty="0">
                <a:solidFill>
                  <a:srgbClr val="000000"/>
                </a:solidFill>
                <a:latin typeface="Arial" charset="0"/>
                <a:ea typeface="MS PGothic" charset="0"/>
              </a:rPr>
              <a:t>Systems</a:t>
            </a:r>
            <a:r>
              <a:rPr lang="en-US" sz="2400" dirty="0">
                <a:latin typeface="Arial" charset="0"/>
                <a:ea typeface="MS PGothic" charset="0"/>
              </a:rPr>
              <a:t> – </a:t>
            </a:r>
            <a:r>
              <a:rPr lang="en-US" sz="2400" u="sng" dirty="0">
                <a:solidFill>
                  <a:srgbClr val="DB721B"/>
                </a:solidFill>
                <a:latin typeface="Arial" charset="0"/>
                <a:ea typeface="MS PGothic" charset="0"/>
              </a:rPr>
              <a:t>unwritten</a:t>
            </a:r>
            <a:r>
              <a:rPr lang="en-US" sz="2400" b="0" dirty="0">
                <a:latin typeface="Arial" charset="0"/>
                <a:ea typeface="MS PGothic" charset="0"/>
              </a:rPr>
              <a:t>, ongoing organizational decisions or changes that result in new activities.</a:t>
            </a:r>
          </a:p>
          <a:p>
            <a:pPr marL="0" indent="0">
              <a:buFontTx/>
              <a:buNone/>
            </a:pPr>
            <a:endParaRPr lang="en-US" sz="1600" b="0" dirty="0">
              <a:latin typeface="Arial" charset="0"/>
              <a:ea typeface="MS PGothic" charset="0"/>
            </a:endParaRPr>
          </a:p>
          <a:p>
            <a:pPr marL="0" indent="0">
              <a:buFontTx/>
              <a:buNone/>
            </a:pPr>
            <a:r>
              <a:rPr lang="en-US" u="sng" dirty="0">
                <a:solidFill>
                  <a:srgbClr val="000000"/>
                </a:solidFill>
                <a:latin typeface="Arial" charset="0"/>
                <a:ea typeface="MS PGothic" charset="0"/>
              </a:rPr>
              <a:t>Environmental changes </a:t>
            </a:r>
            <a:r>
              <a:rPr lang="en-US" sz="2400" dirty="0">
                <a:latin typeface="Arial" charset="0"/>
                <a:ea typeface="MS PGothic" charset="0"/>
              </a:rPr>
              <a:t>– </a:t>
            </a:r>
            <a:r>
              <a:rPr lang="en-US" sz="2400" b="0" dirty="0">
                <a:latin typeface="Arial" charset="0"/>
                <a:ea typeface="MS PGothic" charset="0"/>
              </a:rPr>
              <a:t>Includes </a:t>
            </a:r>
            <a:r>
              <a:rPr lang="en-US" sz="2400" u="sng" dirty="0">
                <a:solidFill>
                  <a:srgbClr val="DB721B"/>
                </a:solidFill>
                <a:latin typeface="Arial" charset="0"/>
                <a:ea typeface="MS PGothic" charset="0"/>
              </a:rPr>
              <a:t>built or physical environment</a:t>
            </a:r>
            <a:r>
              <a:rPr lang="en-US" sz="2400" b="0" dirty="0">
                <a:latin typeface="Arial" charset="0"/>
                <a:ea typeface="MS PGothic" charset="0"/>
              </a:rPr>
              <a:t> which are visual/observable but may include economic, social, normative or message environments.</a:t>
            </a:r>
            <a:endParaRPr lang="en-US" dirty="0">
              <a:latin typeface="Arial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6629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Why do we have PSEs?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8115300" cy="4114800"/>
          </a:xfrm>
        </p:spPr>
        <p:txBody>
          <a:bodyPr/>
          <a:lstStyle/>
          <a:p>
            <a:pPr>
              <a:spcBef>
                <a:spcPts val="1800"/>
              </a:spcBef>
              <a:defRPr/>
            </a:pPr>
            <a:r>
              <a:rPr lang="en-US" sz="3200" dirty="0">
                <a:solidFill>
                  <a:srgbClr val="000000"/>
                </a:solidFill>
                <a:ea typeface="ＭＳ Ｐゴシック" charset="0"/>
              </a:rPr>
              <a:t>Complement education efforts</a:t>
            </a:r>
          </a:p>
          <a:p>
            <a:pPr>
              <a:spcBef>
                <a:spcPts val="1800"/>
              </a:spcBef>
              <a:defRPr/>
            </a:pPr>
            <a:r>
              <a:rPr lang="en-US" sz="3200" dirty="0">
                <a:solidFill>
                  <a:srgbClr val="000000"/>
                </a:solidFill>
                <a:ea typeface="ＭＳ Ｐゴシック" charset="0"/>
              </a:rPr>
              <a:t>Help reach more people</a:t>
            </a:r>
          </a:p>
          <a:p>
            <a:pPr>
              <a:spcBef>
                <a:spcPts val="1800"/>
              </a:spcBef>
              <a:defRPr/>
            </a:pPr>
            <a:r>
              <a:rPr lang="en-US" sz="3200" dirty="0">
                <a:solidFill>
                  <a:srgbClr val="000000"/>
                </a:solidFill>
                <a:ea typeface="ＭＳ Ｐゴシック" charset="0"/>
              </a:rPr>
              <a:t>Sustain healthy changes after education ends</a:t>
            </a:r>
          </a:p>
          <a:p>
            <a:pPr>
              <a:spcBef>
                <a:spcPts val="1800"/>
              </a:spcBef>
              <a:defRPr/>
            </a:pPr>
            <a:r>
              <a:rPr lang="en-US" sz="3200">
                <a:solidFill>
                  <a:srgbClr val="000000"/>
                </a:solidFill>
                <a:ea typeface="ＭＳ Ｐゴシック" charset="0"/>
              </a:rPr>
              <a:t>Make </a:t>
            </a:r>
            <a:r>
              <a:rPr lang="en-US" sz="3200" dirty="0">
                <a:solidFill>
                  <a:srgbClr val="000000"/>
                </a:solidFill>
                <a:ea typeface="ＭＳ Ｐゴシック" charset="0"/>
              </a:rPr>
              <a:t>the healthy choice the easy &amp; preferred choice</a:t>
            </a:r>
          </a:p>
          <a:p>
            <a:pPr marL="0" indent="0">
              <a:buFontTx/>
              <a:buNone/>
              <a:defRPr/>
            </a:pPr>
            <a:endParaRPr lang="en-US" sz="1000" b="0" dirty="0">
              <a:solidFill>
                <a:srgbClr val="D06C1A"/>
              </a:solidFill>
              <a:ea typeface="ＭＳ Ｐゴシック" charset="0"/>
            </a:endParaRPr>
          </a:p>
          <a:p>
            <a:pPr marL="0" indent="0">
              <a:buFontTx/>
              <a:buNone/>
              <a:defRPr/>
            </a:pP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9402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/>
              <a:t>Food Pantries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4915757"/>
              </p:ext>
            </p:extLst>
          </p:nvPr>
        </p:nvGraphicFramePr>
        <p:xfrm>
          <a:off x="381000" y="1676400"/>
          <a:ext cx="8382000" cy="4648200"/>
        </p:xfrm>
        <a:graphic>
          <a:graphicData uri="http://schemas.openxmlformats.org/drawingml/2006/table">
            <a:tbl>
              <a:tblPr/>
              <a:tblGrid>
                <a:gridCol w="32457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362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26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300" b="1">
                          <a:solidFill>
                            <a:srgbClr val="006896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100" b="1">
                          <a:solidFill>
                            <a:srgbClr val="006896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100" b="1">
                          <a:solidFill>
                            <a:srgbClr val="006896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900" b="1">
                          <a:solidFill>
                            <a:srgbClr val="006896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 b="1">
                          <a:solidFill>
                            <a:srgbClr val="006896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 b="1">
                          <a:solidFill>
                            <a:srgbClr val="006896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 b="1">
                          <a:solidFill>
                            <a:srgbClr val="006896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 b="1">
                          <a:solidFill>
                            <a:srgbClr val="006896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 b="1">
                          <a:solidFill>
                            <a:srgbClr val="006896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Education</a:t>
                      </a:r>
                    </a:p>
                  </a:txBody>
                  <a:tcPr marL="91458" marR="91458"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300" b="1">
                          <a:solidFill>
                            <a:srgbClr val="006896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100" b="1">
                          <a:solidFill>
                            <a:srgbClr val="006896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100" b="1">
                          <a:solidFill>
                            <a:srgbClr val="006896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900" b="1">
                          <a:solidFill>
                            <a:srgbClr val="006896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 b="1">
                          <a:solidFill>
                            <a:srgbClr val="006896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 b="1">
                          <a:solidFill>
                            <a:srgbClr val="006896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 b="1">
                          <a:solidFill>
                            <a:srgbClr val="006896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 b="1">
                          <a:solidFill>
                            <a:srgbClr val="006896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 b="1">
                          <a:solidFill>
                            <a:srgbClr val="006896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PSE</a:t>
                      </a:r>
                    </a:p>
                  </a:txBody>
                  <a:tcPr marL="91458" marR="91458"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56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300" b="1">
                          <a:solidFill>
                            <a:srgbClr val="006896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100" b="1">
                          <a:solidFill>
                            <a:srgbClr val="006896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100" b="1">
                          <a:solidFill>
                            <a:srgbClr val="006896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900" b="1">
                          <a:solidFill>
                            <a:srgbClr val="006896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 b="1">
                          <a:solidFill>
                            <a:srgbClr val="006896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 b="1">
                          <a:solidFill>
                            <a:srgbClr val="006896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 b="1">
                          <a:solidFill>
                            <a:srgbClr val="006896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 b="1">
                          <a:solidFill>
                            <a:srgbClr val="006896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 b="1">
                          <a:solidFill>
                            <a:srgbClr val="006896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87C4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Tip sheets, recipes, materials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87C4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87C4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Staff trainings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87C4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87C4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Booths &amp; Demos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87C4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87C4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Classes</a:t>
                      </a:r>
                    </a:p>
                  </a:txBody>
                  <a:tcPr marL="91458" marR="91458"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300" b="1">
                          <a:solidFill>
                            <a:srgbClr val="006896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100" b="1">
                          <a:solidFill>
                            <a:srgbClr val="006896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100" b="1">
                          <a:solidFill>
                            <a:srgbClr val="006896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900" b="1">
                          <a:solidFill>
                            <a:srgbClr val="006896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700" b="1">
                          <a:solidFill>
                            <a:srgbClr val="006896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 b="1">
                          <a:solidFill>
                            <a:srgbClr val="006896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 b="1">
                          <a:solidFill>
                            <a:srgbClr val="006896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 b="1">
                          <a:solidFill>
                            <a:srgbClr val="006896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700" b="1">
                          <a:solidFill>
                            <a:srgbClr val="006896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7C4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Policy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87C4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: 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Sample – Limit the number less healthy foods accepted &amp; offered by the food pantry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87C4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7C4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System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87C4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: 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Work with partners to donate healthier foods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87C4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7C4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Environment: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87C4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Identify &amp; promote the whole grain, lower sodium and lower sugar items available on site</a:t>
                      </a:r>
                    </a:p>
                  </a:txBody>
                  <a:tcPr marL="91458" marR="91458"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27269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Healthy Food Donations</a:t>
            </a:r>
          </a:p>
        </p:txBody>
      </p:sp>
      <p:pic>
        <p:nvPicPr>
          <p:cNvPr id="6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971800"/>
            <a:ext cx="4377821" cy="2461550"/>
          </a:xfrm>
        </p:spPr>
      </p:pic>
      <p:sp>
        <p:nvSpPr>
          <p:cNvPr id="3" name="TextBox 2"/>
          <p:cNvSpPr txBox="1"/>
          <p:nvPr/>
        </p:nvSpPr>
        <p:spPr>
          <a:xfrm>
            <a:off x="4352395" y="2602468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Healthier ways to use donated items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76200" y="1600199"/>
            <a:ext cx="3860774" cy="498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9874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Kids Café PSE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76400"/>
            <a:ext cx="7162800" cy="4572000"/>
          </a:xfrm>
        </p:spPr>
        <p:txBody>
          <a:bodyPr/>
          <a:lstStyle/>
          <a:p>
            <a:r>
              <a:rPr lang="en-US" u="sng" dirty="0">
                <a:solidFill>
                  <a:srgbClr val="000000"/>
                </a:solidFill>
              </a:rPr>
              <a:t>Goal</a:t>
            </a:r>
            <a:r>
              <a:rPr lang="en-US" dirty="0">
                <a:solidFill>
                  <a:srgbClr val="000000"/>
                </a:solidFill>
              </a:rPr>
              <a:t>:</a:t>
            </a:r>
            <a:r>
              <a:rPr lang="en-US" dirty="0"/>
              <a:t> Increase consumption of suppers</a:t>
            </a:r>
          </a:p>
          <a:p>
            <a:r>
              <a:rPr lang="en-US" u="sng" dirty="0">
                <a:solidFill>
                  <a:srgbClr val="000000"/>
                </a:solidFill>
              </a:rPr>
              <a:t>4 pilot sites</a:t>
            </a:r>
            <a:r>
              <a:rPr lang="en-US" dirty="0">
                <a:solidFill>
                  <a:srgbClr val="000000"/>
                </a:solidFill>
              </a:rPr>
              <a:t>:</a:t>
            </a:r>
          </a:p>
          <a:p>
            <a:pPr lvl="1"/>
            <a:r>
              <a:rPr lang="en-US" dirty="0"/>
              <a:t>Interviews with youth &amp; staff</a:t>
            </a:r>
          </a:p>
          <a:p>
            <a:pPr lvl="1"/>
            <a:r>
              <a:rPr lang="en-US" dirty="0"/>
              <a:t>Monthly tally sheets of menu items</a:t>
            </a:r>
          </a:p>
          <a:p>
            <a:pPr lvl="1"/>
            <a:r>
              <a:rPr lang="en-US" dirty="0"/>
              <a:t>Continuous youth &amp; staff feedback</a:t>
            </a:r>
          </a:p>
          <a:p>
            <a:pPr lvl="1"/>
            <a:r>
              <a:rPr lang="en-US" dirty="0"/>
              <a:t>Taste tests</a:t>
            </a:r>
          </a:p>
          <a:p>
            <a:r>
              <a:rPr lang="en-US" u="sng" dirty="0">
                <a:solidFill>
                  <a:srgbClr val="000000"/>
                </a:solidFill>
              </a:rPr>
              <a:t>Results</a:t>
            </a:r>
            <a:r>
              <a:rPr lang="en-US" dirty="0">
                <a:solidFill>
                  <a:srgbClr val="000000"/>
                </a:solidFill>
              </a:rPr>
              <a:t>:</a:t>
            </a:r>
            <a:r>
              <a:rPr lang="en-US" dirty="0"/>
              <a:t> Changes to menu, packaging &amp; new recipes</a:t>
            </a:r>
          </a:p>
        </p:txBody>
      </p:sp>
    </p:spTree>
    <p:extLst>
      <p:ext uri="{BB962C8B-B14F-4D97-AF65-F5344CB8AC3E}">
        <p14:creationId xmlns:p14="http://schemas.microsoft.com/office/powerpoint/2010/main" val="5313005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Taste Tests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3831" y="1563221"/>
            <a:ext cx="6468569" cy="498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2770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Packaging</a:t>
            </a:r>
          </a:p>
        </p:txBody>
      </p:sp>
      <p:pic>
        <p:nvPicPr>
          <p:cNvPr id="5" name="Content Placeholder 4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266950"/>
            <a:ext cx="388620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ontent Placeholder 5" descr="cid:76296a42-da2b-46a6-8d10-4428785547d8@namprd12.prod.outlook.com"/>
          <p:cNvPicPr>
            <a:picLocks noGrp="1"/>
          </p:cNvPicPr>
          <p:nvPr>
            <p:ph sz="half" idx="2"/>
          </p:nvPr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4648200" y="2266950"/>
            <a:ext cx="381000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81025" y="1686580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000000"/>
                </a:solidFill>
              </a:rPr>
              <a:t>Before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48200" y="1676400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000000"/>
                </a:solidFill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41847623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Menu Changes</a:t>
            </a:r>
          </a:p>
        </p:txBody>
      </p:sp>
      <p:pic>
        <p:nvPicPr>
          <p:cNvPr id="6" name="Content Placeholder 5" descr="cid:6d4caa8f-e984-4b3b-83db-76427da5798d@namprd12.prod.outlook.com"/>
          <p:cNvPicPr>
            <a:picLocks noGrp="1"/>
          </p:cNvPicPr>
          <p:nvPr>
            <p:ph sz="half" idx="1"/>
          </p:nvPr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304800" y="2362200"/>
            <a:ext cx="4343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7" descr="cid:IMG_66571.jpg"/>
          <p:cNvPicPr>
            <a:picLocks noGrp="1"/>
          </p:cNvPicPr>
          <p:nvPr>
            <p:ph sz="half" idx="2"/>
          </p:nvPr>
        </p:nvPicPr>
        <p:blipFill rotWithShape="1">
          <a:blip r:embed="rId4" r:link="rId5" cstate="print"/>
          <a:srcRect t="21183" r="7688"/>
          <a:stretch/>
        </p:blipFill>
        <p:spPr bwMode="auto">
          <a:xfrm rot="16200000">
            <a:off x="5257800" y="2057400"/>
            <a:ext cx="3352799" cy="3962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1000" y="1610379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</a:rPr>
              <a:t>A new look for Peanut Butter &amp; Jelly</a:t>
            </a:r>
          </a:p>
        </p:txBody>
      </p:sp>
    </p:spTree>
    <p:extLst>
      <p:ext uri="{BB962C8B-B14F-4D97-AF65-F5344CB8AC3E}">
        <p14:creationId xmlns:p14="http://schemas.microsoft.com/office/powerpoint/2010/main" val="39261199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Menu Changes</a:t>
            </a:r>
          </a:p>
        </p:txBody>
      </p:sp>
      <p:pic>
        <p:nvPicPr>
          <p:cNvPr id="5" name="Content Placeholder 4" descr="cid:d4831304-3aa5-4ae7-ad44-9b5aa60b4077@namprd12.prod.outlook.com"/>
          <p:cNvPicPr>
            <a:picLocks noGrp="1"/>
          </p:cNvPicPr>
          <p:nvPr>
            <p:ph sz="half" idx="1"/>
          </p:nvPr>
        </p:nvPicPr>
        <p:blipFill rotWithShape="1">
          <a:blip r:embed="rId2" r:link="rId3" cstate="print"/>
          <a:srcRect l="15064" t="10256"/>
          <a:stretch/>
        </p:blipFill>
        <p:spPr bwMode="auto">
          <a:xfrm>
            <a:off x="381000" y="2495550"/>
            <a:ext cx="3962400" cy="31432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Content Placeholder 5" descr="cid:00b897d2-21f3-4d30-b26c-3c236873e4fa@namprd12.prod.outlook.com"/>
          <p:cNvPicPr>
            <a:picLocks noGrp="1"/>
          </p:cNvPicPr>
          <p:nvPr>
            <p:ph sz="half" idx="2"/>
          </p:nvPr>
        </p:nvPicPr>
        <p:blipFill>
          <a:blip r:embed="rId4" r:link="rId5" cstate="print"/>
          <a:srcRect/>
          <a:stretch>
            <a:fillRect/>
          </a:stretch>
        </p:blipFill>
        <p:spPr bwMode="auto">
          <a:xfrm>
            <a:off x="4648200" y="2495551"/>
            <a:ext cx="39624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81000" y="1905000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000000"/>
                </a:solidFill>
              </a:rPr>
              <a:t>Chicken Nuggets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0" y="1904999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000000"/>
                </a:solidFill>
              </a:rPr>
              <a:t>Chicken Sliders</a:t>
            </a:r>
          </a:p>
        </p:txBody>
      </p:sp>
    </p:spTree>
    <p:extLst>
      <p:ext uri="{BB962C8B-B14F-4D97-AF65-F5344CB8AC3E}">
        <p14:creationId xmlns:p14="http://schemas.microsoft.com/office/powerpoint/2010/main" val="3423996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752600"/>
            <a:ext cx="7162800" cy="45720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Talk about the strengths &amp; needs of food pantries related to good nutrition.</a:t>
            </a:r>
          </a:p>
          <a:p>
            <a:pPr>
              <a:spcAft>
                <a:spcPts val="1200"/>
              </a:spcAft>
            </a:pPr>
            <a:r>
              <a:rPr lang="en-US" dirty="0"/>
              <a:t>Describe how to bring nutrition activities to food pantries.</a:t>
            </a:r>
          </a:p>
          <a:p>
            <a:r>
              <a:rPr lang="en-US" dirty="0"/>
              <a:t>Name 2 ways pantries can promote healthier foods.</a:t>
            </a:r>
          </a:p>
        </p:txBody>
      </p:sp>
    </p:spTree>
    <p:extLst>
      <p:ext uri="{BB962C8B-B14F-4D97-AF65-F5344CB8AC3E}">
        <p14:creationId xmlns:p14="http://schemas.microsoft.com/office/powerpoint/2010/main" val="9970681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Recipes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9600" y="1683957"/>
            <a:ext cx="3886200" cy="3872436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199" y="1683957"/>
            <a:ext cx="3886199" cy="38724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28800" y="5562600"/>
            <a:ext cx="518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000000"/>
                </a:solidFill>
              </a:rPr>
              <a:t>Kids Get </a:t>
            </a:r>
            <a:r>
              <a:rPr lang="en-US" sz="2000" b="1" i="1" dirty="0" err="1">
                <a:solidFill>
                  <a:srgbClr val="000000"/>
                </a:solidFill>
              </a:rPr>
              <a:t>Cookin</a:t>
            </a:r>
            <a:r>
              <a:rPr lang="en-US" sz="2000" b="1" i="1" dirty="0">
                <a:solidFill>
                  <a:srgbClr val="000000"/>
                </a:solidFill>
              </a:rPr>
              <a:t>’ </a:t>
            </a:r>
            <a:r>
              <a:rPr lang="en-US" sz="2000" b="1" dirty="0">
                <a:solidFill>
                  <a:srgbClr val="000000"/>
                </a:solidFill>
              </a:rPr>
              <a:t>cookbook</a:t>
            </a:r>
          </a:p>
        </p:txBody>
      </p:sp>
    </p:spTree>
    <p:extLst>
      <p:ext uri="{BB962C8B-B14F-4D97-AF65-F5344CB8AC3E}">
        <p14:creationId xmlns:p14="http://schemas.microsoft.com/office/powerpoint/2010/main" val="216735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Recipes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600200"/>
            <a:ext cx="4191000" cy="48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762000" y="2057400"/>
            <a:ext cx="25908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</a:rPr>
              <a:t>Mango &amp; Black Bean Salad</a:t>
            </a:r>
          </a:p>
          <a:p>
            <a:pPr algn="ctr"/>
            <a:endParaRPr lang="en-US" sz="2400" b="1" dirty="0">
              <a:solidFill>
                <a:srgbClr val="000000"/>
              </a:solidFill>
            </a:endParaRPr>
          </a:p>
          <a:p>
            <a:pPr algn="ctr"/>
            <a:endParaRPr lang="en-US" sz="2400" b="1" dirty="0">
              <a:solidFill>
                <a:srgbClr val="000000"/>
              </a:solidFill>
            </a:endParaRPr>
          </a:p>
          <a:p>
            <a:pPr algn="ctr"/>
            <a:r>
              <a:rPr lang="en-US" sz="2800" b="1" dirty="0">
                <a:solidFill>
                  <a:srgbClr val="000000"/>
                </a:solidFill>
              </a:rPr>
              <a:t>Tajin for Vegetables</a:t>
            </a:r>
          </a:p>
        </p:txBody>
      </p:sp>
    </p:spTree>
    <p:extLst>
      <p:ext uri="{BB962C8B-B14F-4D97-AF65-F5344CB8AC3E}">
        <p14:creationId xmlns:p14="http://schemas.microsoft.com/office/powerpoint/2010/main" val="35399392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Partnering with NEOP</a:t>
            </a:r>
          </a:p>
        </p:txBody>
      </p:sp>
      <p:sp>
        <p:nvSpPr>
          <p:cNvPr id="25602" name="Content Placeholder 2"/>
          <p:cNvSpPr>
            <a:spLocks noGrp="1"/>
          </p:cNvSpPr>
          <p:nvPr>
            <p:ph idx="1"/>
          </p:nvPr>
        </p:nvSpPr>
        <p:spPr>
          <a:xfrm>
            <a:off x="402770" y="1588750"/>
            <a:ext cx="8382000" cy="48768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3200" u="sng" dirty="0">
                <a:solidFill>
                  <a:srgbClr val="000000"/>
                </a:solidFill>
                <a:ea typeface="ＭＳ Ｐゴシック" charset="0"/>
              </a:rPr>
              <a:t>Role of NEOP</a:t>
            </a:r>
          </a:p>
          <a:p>
            <a:pPr>
              <a:spcBef>
                <a:spcPts val="0"/>
              </a:spcBef>
              <a:defRPr/>
            </a:pPr>
            <a:r>
              <a:rPr lang="en-US" dirty="0">
                <a:ea typeface="ＭＳ Ｐゴシック" charset="0"/>
              </a:rPr>
              <a:t>Provide nutrition education</a:t>
            </a:r>
          </a:p>
          <a:p>
            <a:pPr>
              <a:defRPr/>
            </a:pPr>
            <a:r>
              <a:rPr lang="en-US" dirty="0">
                <a:ea typeface="ＭＳ Ｐゴシック" charset="0"/>
              </a:rPr>
              <a:t>Offer tech assistance</a:t>
            </a:r>
          </a:p>
          <a:p>
            <a:pPr marL="800100" lvl="2" indent="0">
              <a:spcBef>
                <a:spcPts val="0"/>
              </a:spcBef>
              <a:buFontTx/>
              <a:buNone/>
              <a:defRPr/>
            </a:pPr>
            <a:r>
              <a:rPr lang="en-US" sz="2400" b="0" dirty="0">
                <a:solidFill>
                  <a:srgbClr val="D06C1A"/>
                </a:solidFill>
                <a:ea typeface="ＭＳ Ｐゴシック" charset="0"/>
              </a:rPr>
              <a:t>(assess needs, train staff, engage partners, evaluate)</a:t>
            </a:r>
          </a:p>
          <a:p>
            <a:pPr marL="800100" lvl="2" indent="0">
              <a:spcBef>
                <a:spcPts val="0"/>
              </a:spcBef>
              <a:buFontTx/>
              <a:buNone/>
              <a:defRPr/>
            </a:pPr>
            <a:r>
              <a:rPr lang="en-US" sz="800" b="0" dirty="0">
                <a:solidFill>
                  <a:srgbClr val="D06C1A"/>
                </a:solidFill>
                <a:ea typeface="ＭＳ Ｐゴシック" charset="0"/>
              </a:rPr>
              <a:t> </a:t>
            </a:r>
          </a:p>
          <a:p>
            <a:pPr marL="0" indent="0">
              <a:buFontTx/>
              <a:buNone/>
              <a:defRPr/>
            </a:pPr>
            <a:r>
              <a:rPr lang="en-US" sz="3200" u="sng" dirty="0">
                <a:solidFill>
                  <a:srgbClr val="000000"/>
                </a:solidFill>
                <a:ea typeface="ＭＳ Ｐゴシック" charset="0"/>
              </a:rPr>
              <a:t>Role of Food Pantry</a:t>
            </a:r>
          </a:p>
          <a:p>
            <a:pPr>
              <a:spcBef>
                <a:spcPts val="0"/>
              </a:spcBef>
              <a:defRPr/>
            </a:pPr>
            <a:r>
              <a:rPr lang="en-US" dirty="0">
                <a:ea typeface="ＭＳ Ｐゴシック" charset="0"/>
              </a:rPr>
              <a:t>Identify barriers to making healthy choices</a:t>
            </a:r>
          </a:p>
          <a:p>
            <a:pPr>
              <a:defRPr/>
            </a:pPr>
            <a:r>
              <a:rPr lang="en-US" dirty="0">
                <a:ea typeface="ＭＳ Ｐゴシック" charset="0"/>
              </a:rPr>
              <a:t>Adopt, maintain and enforce PSE changes</a:t>
            </a:r>
          </a:p>
          <a:p>
            <a:pPr marL="0" indent="0">
              <a:buNone/>
              <a:defRPr/>
            </a:pPr>
            <a:r>
              <a:rPr lang="en-US" sz="1200" dirty="0">
                <a:ea typeface="ＭＳ Ｐゴシック" charset="0"/>
              </a:rPr>
              <a:t> </a:t>
            </a:r>
          </a:p>
          <a:p>
            <a:pPr marL="0" indent="0">
              <a:spcBef>
                <a:spcPts val="600"/>
              </a:spcBef>
              <a:buNone/>
              <a:defRPr/>
            </a:pPr>
            <a:r>
              <a:rPr lang="en-US" sz="3600" dirty="0">
                <a:solidFill>
                  <a:srgbClr val="D06C1A"/>
                </a:solidFill>
                <a:ea typeface="ＭＳ Ｐゴシック" charset="0"/>
              </a:rPr>
              <a:t>Contact: </a:t>
            </a:r>
            <a:r>
              <a:rPr lang="en-US" sz="3600" dirty="0">
                <a:solidFill>
                  <a:srgbClr val="000000"/>
                </a:solidFill>
                <a:ea typeface="ＭＳ Ｐゴシック" charset="0"/>
              </a:rPr>
              <a:t>Gina Osborne – NEOP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(714) 834-8579 or gosborne@ochca.com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1575" y="5334000"/>
            <a:ext cx="1203649" cy="100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4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NEOP?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81200"/>
            <a:ext cx="7162800" cy="45720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Nutrition Education &amp; Obesity Prevention (NEOP)</a:t>
            </a:r>
          </a:p>
          <a:p>
            <a:pPr>
              <a:spcAft>
                <a:spcPts val="1200"/>
              </a:spcAft>
            </a:pPr>
            <a:r>
              <a:rPr lang="en-US" dirty="0"/>
              <a:t>Champions for Change</a:t>
            </a:r>
          </a:p>
          <a:p>
            <a:r>
              <a:rPr lang="en-US" dirty="0"/>
              <a:t>Funded by the USDA through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	SNAP-Ed</a:t>
            </a:r>
          </a:p>
          <a:p>
            <a:pPr>
              <a:spcBef>
                <a:spcPts val="1200"/>
              </a:spcBef>
            </a:pPr>
            <a:r>
              <a:rPr lang="en-US" dirty="0"/>
              <a:t>Provide services to low-income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	people in OC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3313735"/>
            <a:ext cx="2228611" cy="3314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505" y="1600200"/>
            <a:ext cx="1828800" cy="144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633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382000" cy="914400"/>
          </a:xfrm>
        </p:spPr>
        <p:txBody>
          <a:bodyPr/>
          <a:lstStyle/>
          <a:p>
            <a:r>
              <a:rPr lang="en-US" dirty="0"/>
              <a:t>Where does NEOP work?</a:t>
            </a:r>
            <a:r>
              <a:rPr lang="en-US" sz="200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458200" cy="4724400"/>
          </a:xfrm>
        </p:spPr>
        <p:txBody>
          <a:bodyPr/>
          <a:lstStyle/>
          <a:p>
            <a:pPr marL="0" indent="0">
              <a:spcBef>
                <a:spcPts val="400"/>
              </a:spcBef>
              <a:buNone/>
            </a:pPr>
            <a:r>
              <a:rPr lang="en-US" sz="2800" b="0" i="1" u="sng" dirty="0">
                <a:solidFill>
                  <a:srgbClr val="E37921"/>
                </a:solidFill>
              </a:rPr>
              <a:t>Places where low-income people</a:t>
            </a:r>
          </a:p>
          <a:p>
            <a:pPr marL="514350" indent="-51435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3200" cap="small" dirty="0">
                <a:solidFill>
                  <a:srgbClr val="000000"/>
                </a:solidFill>
              </a:rPr>
              <a:t>Eat</a:t>
            </a:r>
            <a:r>
              <a:rPr lang="en-US" sz="3200" dirty="0">
                <a:solidFill>
                  <a:srgbClr val="000000"/>
                </a:solidFill>
              </a:rPr>
              <a:t>: </a:t>
            </a:r>
            <a:r>
              <a:rPr lang="en-US" sz="2400" dirty="0">
                <a:solidFill>
                  <a:srgbClr val="000000"/>
                </a:solidFill>
              </a:rPr>
              <a:t>or obtain food at </a:t>
            </a:r>
            <a:r>
              <a:rPr lang="en-US" sz="2400" u="sng" dirty="0">
                <a:solidFill>
                  <a:srgbClr val="000000"/>
                </a:solidFill>
              </a:rPr>
              <a:t>no cost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b="0" dirty="0"/>
              <a:t>food pantries, CalF offices, WIC clinics…</a:t>
            </a:r>
          </a:p>
          <a:p>
            <a:pPr marL="514350" indent="-51435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3200" cap="small" dirty="0">
                <a:solidFill>
                  <a:srgbClr val="000000"/>
                </a:solidFill>
              </a:rPr>
              <a:t>Live</a:t>
            </a:r>
            <a:r>
              <a:rPr lang="en-US" sz="3200" dirty="0">
                <a:solidFill>
                  <a:srgbClr val="000000"/>
                </a:solidFill>
              </a:rPr>
              <a:t>: </a:t>
            </a:r>
            <a:r>
              <a:rPr lang="en-US" sz="2400" b="0" dirty="0"/>
              <a:t>community ctrs, public housing, churches ….</a:t>
            </a:r>
          </a:p>
          <a:p>
            <a:pPr marL="514350" indent="-51435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3200" cap="small" dirty="0">
                <a:solidFill>
                  <a:srgbClr val="000000"/>
                </a:solidFill>
              </a:rPr>
              <a:t>Learn</a:t>
            </a:r>
            <a:r>
              <a:rPr lang="en-US" sz="3200" dirty="0">
                <a:solidFill>
                  <a:srgbClr val="000000"/>
                </a:solidFill>
              </a:rPr>
              <a:t>: </a:t>
            </a:r>
            <a:r>
              <a:rPr lang="en-US" sz="2400" b="0" dirty="0"/>
              <a:t>daycares, schools, after school programs, ….</a:t>
            </a:r>
          </a:p>
          <a:p>
            <a:pPr marL="514350" indent="-51435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3200" cap="small" dirty="0">
                <a:solidFill>
                  <a:srgbClr val="000000"/>
                </a:solidFill>
              </a:rPr>
              <a:t>Work</a:t>
            </a:r>
            <a:r>
              <a:rPr lang="en-US" sz="3200" dirty="0">
                <a:solidFill>
                  <a:srgbClr val="000000"/>
                </a:solidFill>
              </a:rPr>
              <a:t>: </a:t>
            </a:r>
            <a:r>
              <a:rPr lang="en-US" sz="2400" b="0" dirty="0"/>
              <a:t>worksites</a:t>
            </a:r>
          </a:p>
          <a:p>
            <a:pPr marL="514350" indent="-51435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3200" cap="small" dirty="0">
                <a:solidFill>
                  <a:srgbClr val="000000"/>
                </a:solidFill>
              </a:rPr>
              <a:t>Play</a:t>
            </a:r>
            <a:r>
              <a:rPr lang="en-US" sz="3200" dirty="0">
                <a:solidFill>
                  <a:srgbClr val="000000"/>
                </a:solidFill>
              </a:rPr>
              <a:t>: </a:t>
            </a:r>
            <a:r>
              <a:rPr lang="en-US" sz="2400" b="0" dirty="0"/>
              <a:t>parks, recreation, Safe Routes to School/Parks</a:t>
            </a:r>
          </a:p>
          <a:p>
            <a:pPr marL="514350" indent="-51435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3200" cap="small" dirty="0">
                <a:solidFill>
                  <a:srgbClr val="000000"/>
                </a:solidFill>
              </a:rPr>
              <a:t>Shop</a:t>
            </a:r>
            <a:r>
              <a:rPr lang="en-US" sz="3200" dirty="0">
                <a:solidFill>
                  <a:srgbClr val="000000"/>
                </a:solidFill>
              </a:rPr>
              <a:t>: </a:t>
            </a:r>
            <a:r>
              <a:rPr lang="en-US" sz="2400" b="0" dirty="0"/>
              <a:t>retail grocery stores, Farmers Markets </a:t>
            </a:r>
            <a:r>
              <a:rPr lang="en-US" sz="2400" b="0" i="1" dirty="0"/>
              <a:t>(pay)</a:t>
            </a:r>
          </a:p>
        </p:txBody>
      </p:sp>
    </p:spTree>
    <p:extLst>
      <p:ext uri="{BB962C8B-B14F-4D97-AF65-F5344CB8AC3E}">
        <p14:creationId xmlns:p14="http://schemas.microsoft.com/office/powerpoint/2010/main" val="3606795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NEOP + Second Harvest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905000"/>
            <a:ext cx="7162800" cy="4572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>
                <a:solidFill>
                  <a:srgbClr val="000000"/>
                </a:solidFill>
              </a:rPr>
              <a:t>EFAP</a:t>
            </a:r>
            <a:r>
              <a:rPr lang="en-US"/>
              <a:t> </a:t>
            </a:r>
            <a:r>
              <a:rPr lang="en-US" b="0" i="1"/>
              <a:t>(14 of 50</a:t>
            </a:r>
            <a:r>
              <a:rPr lang="en-US" b="0" i="1" dirty="0"/>
              <a:t>)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rgbClr val="000000"/>
                </a:solidFill>
              </a:rPr>
              <a:t>Senior Grocery </a:t>
            </a:r>
            <a:r>
              <a:rPr lang="en-US" b="0" i="1" dirty="0"/>
              <a:t>(30 of 33)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rgbClr val="000000"/>
                </a:solidFill>
              </a:rPr>
              <a:t>Kids Cafe </a:t>
            </a:r>
            <a:r>
              <a:rPr lang="en-US" b="0" i="1" dirty="0"/>
              <a:t>(47)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rgbClr val="000000"/>
                </a:solidFill>
              </a:rPr>
              <a:t>School Pantry </a:t>
            </a:r>
            <a:r>
              <a:rPr lang="en-US" b="0" i="1" dirty="0"/>
              <a:t>(21 of 32)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rgbClr val="000000"/>
                </a:solidFill>
              </a:rPr>
              <a:t>Summer Meals </a:t>
            </a:r>
            <a:r>
              <a:rPr lang="en-US" b="0" i="1" dirty="0"/>
              <a:t>(some)</a:t>
            </a:r>
          </a:p>
        </p:txBody>
      </p:sp>
    </p:spTree>
    <p:extLst>
      <p:ext uri="{BB962C8B-B14F-4D97-AF65-F5344CB8AC3E}">
        <p14:creationId xmlns:p14="http://schemas.microsoft.com/office/powerpoint/2010/main" val="3553655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304800"/>
            <a:ext cx="8305800" cy="914400"/>
          </a:xfrm>
        </p:spPr>
        <p:txBody>
          <a:bodyPr/>
          <a:lstStyle/>
          <a:p>
            <a:r>
              <a:rPr lang="en-US" dirty="0"/>
              <a:t>What does NEOP do?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524000"/>
            <a:ext cx="7620000" cy="47244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Coordinate groups &amp; meetings</a:t>
            </a:r>
          </a:p>
          <a:p>
            <a:pPr lvl="1">
              <a:spcBef>
                <a:spcPts val="0"/>
              </a:spcBef>
            </a:pPr>
            <a:r>
              <a:rPr lang="en-US" sz="2400" b="0" dirty="0">
                <a:solidFill>
                  <a:srgbClr val="000000"/>
                </a:solidFill>
              </a:rPr>
              <a:t>County Nutrition Action Plan (CNAP)</a:t>
            </a:r>
          </a:p>
          <a:p>
            <a:pPr lvl="1">
              <a:spcBef>
                <a:spcPts val="0"/>
              </a:spcBef>
            </a:pPr>
            <a:r>
              <a:rPr lang="en-US" sz="2400" b="0" dirty="0">
                <a:solidFill>
                  <a:srgbClr val="000000"/>
                </a:solidFill>
              </a:rPr>
              <a:t>Nutrition &amp; Physical Activity Collab (</a:t>
            </a:r>
            <a:r>
              <a:rPr lang="en-US" sz="2400" b="0" dirty="0" err="1">
                <a:solidFill>
                  <a:srgbClr val="000000"/>
                </a:solidFill>
              </a:rPr>
              <a:t>NuPAC</a:t>
            </a:r>
            <a:r>
              <a:rPr lang="en-US" sz="2400" b="0" dirty="0">
                <a:solidFill>
                  <a:srgbClr val="000000"/>
                </a:solidFill>
              </a:rPr>
              <a:t>)</a:t>
            </a:r>
          </a:p>
          <a:p>
            <a:pPr>
              <a:spcBef>
                <a:spcPts val="1800"/>
              </a:spcBef>
            </a:pPr>
            <a:r>
              <a:rPr lang="en-US" dirty="0"/>
              <a:t>Needs assessments/ Training &amp; TA</a:t>
            </a:r>
          </a:p>
          <a:p>
            <a:pPr>
              <a:spcBef>
                <a:spcPts val="1800"/>
              </a:spcBef>
            </a:pPr>
            <a:r>
              <a:rPr lang="en-US" dirty="0"/>
              <a:t>Nutrition Education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b="0" dirty="0">
                <a:solidFill>
                  <a:srgbClr val="000000"/>
                </a:solidFill>
              </a:rPr>
              <a:t>Booths, food demos, displays, materials distribution, newsletters</a:t>
            </a:r>
          </a:p>
          <a:p>
            <a:pPr lvl="1">
              <a:spcBef>
                <a:spcPts val="0"/>
              </a:spcBef>
            </a:pPr>
            <a:r>
              <a:rPr lang="en-US" sz="2400" b="0" dirty="0">
                <a:solidFill>
                  <a:srgbClr val="000000"/>
                </a:solidFill>
              </a:rPr>
              <a:t>Single &amp; series of classes</a:t>
            </a:r>
          </a:p>
          <a:p>
            <a:pPr>
              <a:spcBef>
                <a:spcPts val="1800"/>
              </a:spcBef>
            </a:pPr>
            <a:r>
              <a:rPr lang="en-US" dirty="0"/>
              <a:t>Policy, Systems &amp; Environmental Changes (PSE) </a:t>
            </a:r>
            <a:r>
              <a:rPr lang="en-US" b="0" dirty="0">
                <a:solidFill>
                  <a:srgbClr val="000000"/>
                </a:solidFill>
              </a:rPr>
              <a:t>– </a:t>
            </a:r>
            <a:r>
              <a:rPr lang="en-US" sz="2400" b="0" dirty="0">
                <a:solidFill>
                  <a:srgbClr val="000000"/>
                </a:solidFill>
              </a:rPr>
              <a:t>easier to make &amp; sustain healthy choices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63502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at Your Pantry?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00773" y="1524000"/>
            <a:ext cx="5072405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443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on a Label?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81200"/>
            <a:ext cx="33528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>
                <a:solidFill>
                  <a:srgbClr val="000000"/>
                </a:solidFill>
              </a:rPr>
              <a:t>Trainings on various topics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971" y="1371599"/>
            <a:ext cx="3968029" cy="537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770904"/>
      </p:ext>
    </p:extLst>
  </p:cSld>
  <p:clrMapOvr>
    <a:masterClrMapping/>
  </p:clrMapOvr>
</p:sld>
</file>

<file path=ppt/theme/theme1.xml><?xml version="1.0" encoding="utf-8"?>
<a:theme xmlns:a="http://schemas.openxmlformats.org/drawingml/2006/main" name="CFC_ppt_OrangeBasic_Template">
  <a:themeElements>
    <a:clrScheme name="CFC_ppt_OrangeBasic_Template 13">
      <a:dk1>
        <a:srgbClr val="0087C4"/>
      </a:dk1>
      <a:lt1>
        <a:srgbClr val="F9DEB9"/>
      </a:lt1>
      <a:dk2>
        <a:srgbClr val="E47D2A"/>
      </a:dk2>
      <a:lt2>
        <a:srgbClr val="777777"/>
      </a:lt2>
      <a:accent1>
        <a:srgbClr val="539D35"/>
      </a:accent1>
      <a:accent2>
        <a:srgbClr val="F8C545"/>
      </a:accent2>
      <a:accent3>
        <a:srgbClr val="FBECD9"/>
      </a:accent3>
      <a:accent4>
        <a:srgbClr val="0072A7"/>
      </a:accent4>
      <a:accent5>
        <a:srgbClr val="B3CCAE"/>
      </a:accent5>
      <a:accent6>
        <a:srgbClr val="E1B23E"/>
      </a:accent6>
      <a:hlink>
        <a:srgbClr val="103863"/>
      </a:hlink>
      <a:folHlink>
        <a:srgbClr val="8B181B"/>
      </a:folHlink>
    </a:clrScheme>
    <a:fontScheme name="CFC_ppt_OrangeBasic_Template">
      <a:majorFont>
        <a:latin typeface="Tahoma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800" b="1" i="0" u="none" strike="noStrike" cap="none" normalizeH="0" baseline="0" smtClean="0">
            <a:ln>
              <a:noFill/>
            </a:ln>
            <a:solidFill>
              <a:srgbClr val="D06C1A"/>
            </a:solidFill>
            <a:effectLst/>
            <a:latin typeface="Tahoma" pitchFamily="34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800" b="1" i="0" u="none" strike="noStrike" cap="none" normalizeH="0" baseline="0" smtClean="0">
            <a:ln>
              <a:noFill/>
            </a:ln>
            <a:solidFill>
              <a:srgbClr val="D06C1A"/>
            </a:solidFill>
            <a:effectLst/>
            <a:latin typeface="Tahoma" pitchFamily="34" charset="0"/>
            <a:ea typeface="ＭＳ Ｐゴシック" pitchFamily="1" charset="-128"/>
          </a:defRPr>
        </a:defPPr>
      </a:lstStyle>
    </a:lnDef>
  </a:objectDefaults>
  <a:extraClrSchemeLst>
    <a:extraClrScheme>
      <a:clrScheme name="CFC_ppt_OrangeBasic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FC_ppt_OrangeBasic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FC_ppt_OrangeBasic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FC_ppt_OrangeBasic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FC_ppt_OrangeBasic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FC_ppt_OrangeBasic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FC_ppt_OrangeBasic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FC_ppt_OrangeBasic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FC_ppt_OrangeBasic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FC_ppt_OrangeBasic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FC_ppt_OrangeBasic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FC_ppt_OrangeBasic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FC_ppt_OrangeBasic_Template 13">
        <a:dk1>
          <a:srgbClr val="0087C4"/>
        </a:dk1>
        <a:lt1>
          <a:srgbClr val="F9DEB9"/>
        </a:lt1>
        <a:dk2>
          <a:srgbClr val="E47D2A"/>
        </a:dk2>
        <a:lt2>
          <a:srgbClr val="777777"/>
        </a:lt2>
        <a:accent1>
          <a:srgbClr val="539D35"/>
        </a:accent1>
        <a:accent2>
          <a:srgbClr val="F8C545"/>
        </a:accent2>
        <a:accent3>
          <a:srgbClr val="FBECD9"/>
        </a:accent3>
        <a:accent4>
          <a:srgbClr val="0072A7"/>
        </a:accent4>
        <a:accent5>
          <a:srgbClr val="B3CCAE"/>
        </a:accent5>
        <a:accent6>
          <a:srgbClr val="E1B23E"/>
        </a:accent6>
        <a:hlink>
          <a:srgbClr val="103863"/>
        </a:hlink>
        <a:folHlink>
          <a:srgbClr val="8B181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FC_ppt_OrangeBasic_Template">
  <a:themeElements>
    <a:clrScheme name="CFC_ppt_OrangeBasic_Template 13">
      <a:dk1>
        <a:srgbClr val="0087C4"/>
      </a:dk1>
      <a:lt1>
        <a:srgbClr val="F9DEB9"/>
      </a:lt1>
      <a:dk2>
        <a:srgbClr val="E47D2A"/>
      </a:dk2>
      <a:lt2>
        <a:srgbClr val="777777"/>
      </a:lt2>
      <a:accent1>
        <a:srgbClr val="539D35"/>
      </a:accent1>
      <a:accent2>
        <a:srgbClr val="F8C545"/>
      </a:accent2>
      <a:accent3>
        <a:srgbClr val="FBECD9"/>
      </a:accent3>
      <a:accent4>
        <a:srgbClr val="0072A7"/>
      </a:accent4>
      <a:accent5>
        <a:srgbClr val="B3CCAE"/>
      </a:accent5>
      <a:accent6>
        <a:srgbClr val="E1B23E"/>
      </a:accent6>
      <a:hlink>
        <a:srgbClr val="103863"/>
      </a:hlink>
      <a:folHlink>
        <a:srgbClr val="8B181B"/>
      </a:folHlink>
    </a:clrScheme>
    <a:fontScheme name="CFC_ppt_OrangeBasic_Template">
      <a:majorFont>
        <a:latin typeface="Tahoma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800" b="1" i="0" u="none" strike="noStrike" cap="none" normalizeH="0" baseline="0" smtClean="0">
            <a:ln>
              <a:noFill/>
            </a:ln>
            <a:solidFill>
              <a:srgbClr val="D06C1A"/>
            </a:solidFill>
            <a:effectLst/>
            <a:latin typeface="Tahoma" pitchFamily="34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800" b="1" i="0" u="none" strike="noStrike" cap="none" normalizeH="0" baseline="0" smtClean="0">
            <a:ln>
              <a:noFill/>
            </a:ln>
            <a:solidFill>
              <a:srgbClr val="D06C1A"/>
            </a:solidFill>
            <a:effectLst/>
            <a:latin typeface="Tahoma" pitchFamily="34" charset="0"/>
            <a:ea typeface="ＭＳ Ｐゴシック" pitchFamily="1" charset="-128"/>
          </a:defRPr>
        </a:defPPr>
      </a:lstStyle>
    </a:lnDef>
  </a:objectDefaults>
  <a:extraClrSchemeLst>
    <a:extraClrScheme>
      <a:clrScheme name="CFC_ppt_OrangeBasic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FC_ppt_OrangeBasic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FC_ppt_OrangeBasic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FC_ppt_OrangeBasic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FC_ppt_OrangeBasic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FC_ppt_OrangeBasic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FC_ppt_OrangeBasic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FC_ppt_OrangeBasic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FC_ppt_OrangeBasic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FC_ppt_OrangeBasic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FC_ppt_OrangeBasic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FC_ppt_OrangeBasic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FC_ppt_OrangeBasic_Template 13">
        <a:dk1>
          <a:srgbClr val="0087C4"/>
        </a:dk1>
        <a:lt1>
          <a:srgbClr val="F9DEB9"/>
        </a:lt1>
        <a:dk2>
          <a:srgbClr val="E47D2A"/>
        </a:dk2>
        <a:lt2>
          <a:srgbClr val="777777"/>
        </a:lt2>
        <a:accent1>
          <a:srgbClr val="539D35"/>
        </a:accent1>
        <a:accent2>
          <a:srgbClr val="F8C545"/>
        </a:accent2>
        <a:accent3>
          <a:srgbClr val="FBECD9"/>
        </a:accent3>
        <a:accent4>
          <a:srgbClr val="0072A7"/>
        </a:accent4>
        <a:accent5>
          <a:srgbClr val="B3CCAE"/>
        </a:accent5>
        <a:accent6>
          <a:srgbClr val="E1B23E"/>
        </a:accent6>
        <a:hlink>
          <a:srgbClr val="103863"/>
        </a:hlink>
        <a:folHlink>
          <a:srgbClr val="8B181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2319</TotalTime>
  <Words>942</Words>
  <Application>Microsoft Office PowerPoint</Application>
  <PresentationFormat>On-screen Show (4:3)</PresentationFormat>
  <Paragraphs>168</Paragraphs>
  <Slides>32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ＭＳ Ｐゴシック</vt:lpstr>
      <vt:lpstr>ＭＳ Ｐゴシック</vt:lpstr>
      <vt:lpstr>Arial</vt:lpstr>
      <vt:lpstr>Calibri</vt:lpstr>
      <vt:lpstr>Tahoma</vt:lpstr>
      <vt:lpstr>CFC_ppt_OrangeBasic_Template</vt:lpstr>
      <vt:lpstr>1_CFC_ppt_OrangeBasic_Template</vt:lpstr>
      <vt:lpstr>PowerPoint Presentation</vt:lpstr>
      <vt:lpstr>What do families need?</vt:lpstr>
      <vt:lpstr>Overview</vt:lpstr>
      <vt:lpstr>Who is NEOP?</vt:lpstr>
      <vt:lpstr>Where does NEOP work? </vt:lpstr>
      <vt:lpstr>NEOP + Second Harvest</vt:lpstr>
      <vt:lpstr>What does NEOP do?</vt:lpstr>
      <vt:lpstr>What’s at Your Pantry?</vt:lpstr>
      <vt:lpstr>What’s on a Label?</vt:lpstr>
      <vt:lpstr>What’s Donated?</vt:lpstr>
      <vt:lpstr>Handouts</vt:lpstr>
      <vt:lpstr>Recipes</vt:lpstr>
      <vt:lpstr>Recipes</vt:lpstr>
      <vt:lpstr>Food Demos</vt:lpstr>
      <vt:lpstr>Food Demos</vt:lpstr>
      <vt:lpstr>Classes</vt:lpstr>
      <vt:lpstr>Booths</vt:lpstr>
      <vt:lpstr>Evaluation</vt:lpstr>
      <vt:lpstr>PSE</vt:lpstr>
      <vt:lpstr>Swimming &amp; Pools</vt:lpstr>
      <vt:lpstr>What is a PSE?</vt:lpstr>
      <vt:lpstr>Why do we have PSEs?</vt:lpstr>
      <vt:lpstr>Food Pantries</vt:lpstr>
      <vt:lpstr>Healthy Food Donations</vt:lpstr>
      <vt:lpstr>Kids Café PSE</vt:lpstr>
      <vt:lpstr>Taste Tests</vt:lpstr>
      <vt:lpstr>Packaging</vt:lpstr>
      <vt:lpstr>Menu Changes</vt:lpstr>
      <vt:lpstr>Menu Changes</vt:lpstr>
      <vt:lpstr>New Recipes</vt:lpstr>
      <vt:lpstr>New Recipes</vt:lpstr>
      <vt:lpstr>Partnering with NEOP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Robinson, Dawn</dc:creator>
  <cp:lastModifiedBy>kelly@B319.feedoc.org</cp:lastModifiedBy>
  <cp:revision>289</cp:revision>
  <cp:lastPrinted>2017-08-04T18:09:30Z</cp:lastPrinted>
  <dcterms:created xsi:type="dcterms:W3CDTF">2014-09-22T22:12:11Z</dcterms:created>
  <dcterms:modified xsi:type="dcterms:W3CDTF">2017-08-29T15:46:17Z</dcterms:modified>
</cp:coreProperties>
</file>